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DM Sans" pitchFamily="2" charset="77"/>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35" d="100"/>
          <a:sy n="135" d="100"/>
        </p:scale>
        <p:origin x="86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350490c22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50490c22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350490c22e_0_15:notes"/>
          <p:cNvSpPr>
            <a:spLocks noGrp="1" noRot="1" noChangeAspect="1"/>
          </p:cNvSpPr>
          <p:nvPr>
            <p:ph type="sldImg" idx="2"/>
          </p:nvPr>
        </p:nvSpPr>
        <p:spPr>
          <a:xfrm>
            <a:off x="38131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350490c22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50490c22e_0_5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50490c22e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350490c22e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350490c22e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50490c22e_0_6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50490c22e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350490c22e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350490c22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350490c22e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350490c22e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50490c22e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50490c22e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AND_BODY_7">
  <p:cSld name="TITLE_AND_BODY_7">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4 – Content – 1 Column Text">
  <p:cSld name="1_04 – Content – 1 Column Text">
    <p:bg>
      <p:bgPr>
        <a:solidFill>
          <a:schemeClr val="lt1"/>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609599" y="1658938"/>
            <a:ext cx="7922700" cy="2745900"/>
          </a:xfrm>
          <a:prstGeom prst="rect">
            <a:avLst/>
          </a:prstGeom>
          <a:noFill/>
          <a:ln>
            <a:noFill/>
          </a:ln>
        </p:spPr>
        <p:txBody>
          <a:bodyPr spcFirstLastPara="1" wrap="square" lIns="0" tIns="0" rIns="0" bIns="0" anchor="t" anchorCtr="0">
            <a:noAutofit/>
          </a:bodyPr>
          <a:lstStyle>
            <a:lvl1pPr marL="457200" lvl="0" indent="-228600" algn="l" rtl="0">
              <a:lnSpc>
                <a:spcPct val="115000"/>
              </a:lnSpc>
              <a:spcBef>
                <a:spcPts val="0"/>
              </a:spcBef>
              <a:spcAft>
                <a:spcPts val="0"/>
              </a:spcAft>
              <a:buSzPts val="1100"/>
              <a:buFont typeface="DM Sans"/>
              <a:buNone/>
              <a:defRPr sz="1100" b="0" i="0">
                <a:solidFill>
                  <a:srgbClr val="F2F2F2"/>
                </a:solidFill>
                <a:latin typeface="DM Sans"/>
                <a:ea typeface="DM Sans"/>
                <a:cs typeface="DM Sans"/>
                <a:sym typeface="DM Sans"/>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56" name="Google Shape;56;p14"/>
          <p:cNvSpPr txBox="1">
            <a:spLocks noGrp="1"/>
          </p:cNvSpPr>
          <p:nvPr>
            <p:ph type="title"/>
          </p:nvPr>
        </p:nvSpPr>
        <p:spPr>
          <a:xfrm>
            <a:off x="609632" y="285751"/>
            <a:ext cx="7924800" cy="4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000"/>
              <a:buNone/>
              <a:defRPr sz="3000" b="1" i="0">
                <a:solidFill>
                  <a:schemeClr val="lt1"/>
                </a:solidFill>
                <a:latin typeface="DM Sans"/>
                <a:ea typeface="DM Sans"/>
                <a:cs typeface="DM Sans"/>
                <a:sym typeface="DM Sans"/>
              </a:defRPr>
            </a:lvl1pPr>
            <a:lvl2pPr lvl="1" algn="l" rtl="0">
              <a:lnSpc>
                <a:spcPct val="100000"/>
              </a:lnSpc>
              <a:spcBef>
                <a:spcPts val="0"/>
              </a:spcBef>
              <a:spcAft>
                <a:spcPts val="0"/>
              </a:spcAft>
              <a:buSzPts val="2400"/>
              <a:buNone/>
              <a:defRPr sz="2400" b="0"/>
            </a:lvl2pPr>
            <a:lvl3pPr lvl="2" algn="l" rtl="0">
              <a:lnSpc>
                <a:spcPct val="100000"/>
              </a:lnSpc>
              <a:spcBef>
                <a:spcPts val="0"/>
              </a:spcBef>
              <a:spcAft>
                <a:spcPts val="0"/>
              </a:spcAft>
              <a:buSzPts val="2400"/>
              <a:buNone/>
              <a:defRPr sz="2400" b="0"/>
            </a:lvl3pPr>
            <a:lvl4pPr lvl="3" algn="l" rtl="0">
              <a:lnSpc>
                <a:spcPct val="100000"/>
              </a:lnSpc>
              <a:spcBef>
                <a:spcPts val="0"/>
              </a:spcBef>
              <a:spcAft>
                <a:spcPts val="0"/>
              </a:spcAft>
              <a:buSzPts val="2400"/>
              <a:buNone/>
              <a:defRPr sz="2400" b="0"/>
            </a:lvl4pPr>
            <a:lvl5pPr lvl="4" algn="l" rtl="0">
              <a:lnSpc>
                <a:spcPct val="100000"/>
              </a:lnSpc>
              <a:spcBef>
                <a:spcPts val="0"/>
              </a:spcBef>
              <a:spcAft>
                <a:spcPts val="0"/>
              </a:spcAft>
              <a:buSzPts val="2400"/>
              <a:buNone/>
              <a:defRPr sz="2400" b="0"/>
            </a:lvl5pPr>
            <a:lvl6pPr lvl="5" algn="l" rtl="0">
              <a:lnSpc>
                <a:spcPct val="100000"/>
              </a:lnSpc>
              <a:spcBef>
                <a:spcPts val="0"/>
              </a:spcBef>
              <a:spcAft>
                <a:spcPts val="0"/>
              </a:spcAft>
              <a:buSzPts val="2400"/>
              <a:buNone/>
              <a:defRPr sz="2400" b="0"/>
            </a:lvl6pPr>
            <a:lvl7pPr lvl="6" algn="l" rtl="0">
              <a:lnSpc>
                <a:spcPct val="100000"/>
              </a:lnSpc>
              <a:spcBef>
                <a:spcPts val="0"/>
              </a:spcBef>
              <a:spcAft>
                <a:spcPts val="0"/>
              </a:spcAft>
              <a:buSzPts val="2400"/>
              <a:buNone/>
              <a:defRPr sz="2400" b="0"/>
            </a:lvl7pPr>
            <a:lvl8pPr lvl="7" algn="l" rtl="0">
              <a:lnSpc>
                <a:spcPct val="100000"/>
              </a:lnSpc>
              <a:spcBef>
                <a:spcPts val="0"/>
              </a:spcBef>
              <a:spcAft>
                <a:spcPts val="0"/>
              </a:spcAft>
              <a:buSzPts val="2400"/>
              <a:buNone/>
              <a:defRPr sz="2400" b="0"/>
            </a:lvl8pPr>
            <a:lvl9pPr lvl="8" algn="l" rtl="0">
              <a:lnSpc>
                <a:spcPct val="100000"/>
              </a:lnSpc>
              <a:spcBef>
                <a:spcPts val="0"/>
              </a:spcBef>
              <a:spcAft>
                <a:spcPts val="0"/>
              </a:spcAft>
              <a:buSzPts val="2400"/>
              <a:buNone/>
              <a:defRPr sz="2400" b="0"/>
            </a:lvl9pPr>
          </a:lstStyle>
          <a:p>
            <a:endParaRPr/>
          </a:p>
        </p:txBody>
      </p:sp>
      <p:sp>
        <p:nvSpPr>
          <p:cNvPr id="57" name="Google Shape;57;p14"/>
          <p:cNvSpPr txBox="1">
            <a:spLocks noGrp="1"/>
          </p:cNvSpPr>
          <p:nvPr>
            <p:ph type="subTitle" idx="2"/>
          </p:nvPr>
        </p:nvSpPr>
        <p:spPr>
          <a:xfrm>
            <a:off x="609600" y="1196975"/>
            <a:ext cx="3848100" cy="462000"/>
          </a:xfrm>
          <a:prstGeom prst="rect">
            <a:avLst/>
          </a:prstGeom>
          <a:noFill/>
          <a:ln>
            <a:noFill/>
          </a:ln>
        </p:spPr>
        <p:txBody>
          <a:bodyPr spcFirstLastPara="1" wrap="square" lIns="0" tIns="0" rIns="0" bIns="0" anchor="t" anchorCtr="0">
            <a:noAutofit/>
          </a:bodyPr>
          <a:lstStyle>
            <a:lvl1pPr lvl="0" algn="l" rtl="0">
              <a:lnSpc>
                <a:spcPct val="110000"/>
              </a:lnSpc>
              <a:spcBef>
                <a:spcPts val="0"/>
              </a:spcBef>
              <a:spcAft>
                <a:spcPts val="0"/>
              </a:spcAft>
              <a:buSzPts val="1400"/>
              <a:buNone/>
              <a:defRPr sz="1400" b="1" i="0">
                <a:solidFill>
                  <a:schemeClr val="accent3"/>
                </a:solidFill>
                <a:latin typeface="DM Sans"/>
                <a:ea typeface="DM Sans"/>
                <a:cs typeface="DM Sans"/>
                <a:sym typeface="DM Sans"/>
              </a:defRPr>
            </a:lvl1pPr>
            <a:lvl2pPr lvl="1" algn="l" rtl="0">
              <a:lnSpc>
                <a:spcPct val="110000"/>
              </a:lnSpc>
              <a:spcBef>
                <a:spcPts val="1600"/>
              </a:spcBef>
              <a:spcAft>
                <a:spcPts val="0"/>
              </a:spcAft>
              <a:buSzPts val="1100"/>
              <a:buNone/>
              <a:defRPr/>
            </a:lvl2pPr>
            <a:lvl3pPr lvl="2" algn="l" rtl="0">
              <a:lnSpc>
                <a:spcPct val="110000"/>
              </a:lnSpc>
              <a:spcBef>
                <a:spcPts val="1600"/>
              </a:spcBef>
              <a:spcAft>
                <a:spcPts val="0"/>
              </a:spcAft>
              <a:buSzPts val="1100"/>
              <a:buNone/>
              <a:defRPr/>
            </a:lvl3pPr>
            <a:lvl4pPr lvl="3" algn="l" rtl="0">
              <a:lnSpc>
                <a:spcPct val="110000"/>
              </a:lnSpc>
              <a:spcBef>
                <a:spcPts val="1600"/>
              </a:spcBef>
              <a:spcAft>
                <a:spcPts val="0"/>
              </a:spcAft>
              <a:buSzPts val="1100"/>
              <a:buNone/>
              <a:defRPr/>
            </a:lvl4pPr>
            <a:lvl5pPr lvl="4" algn="l" rtl="0">
              <a:lnSpc>
                <a:spcPct val="110000"/>
              </a:lnSpc>
              <a:spcBef>
                <a:spcPts val="1600"/>
              </a:spcBef>
              <a:spcAft>
                <a:spcPts val="0"/>
              </a:spcAft>
              <a:buSzPts val="1100"/>
              <a:buNone/>
              <a:defRPr/>
            </a:lvl5pPr>
            <a:lvl6pPr lvl="5" algn="l" rtl="0">
              <a:lnSpc>
                <a:spcPct val="100000"/>
              </a:lnSpc>
              <a:spcBef>
                <a:spcPts val="1600"/>
              </a:spcBef>
              <a:spcAft>
                <a:spcPts val="0"/>
              </a:spcAft>
              <a:buSzPts val="1400"/>
              <a:buNone/>
              <a:defRPr/>
            </a:lvl6pPr>
            <a:lvl7pPr lvl="6" algn="l" rtl="0">
              <a:lnSpc>
                <a:spcPct val="100000"/>
              </a:lnSpc>
              <a:spcBef>
                <a:spcPts val="1600"/>
              </a:spcBef>
              <a:spcAft>
                <a:spcPts val="0"/>
              </a:spcAft>
              <a:buSzPts val="1400"/>
              <a:buNone/>
              <a:defRPr/>
            </a:lvl7pPr>
            <a:lvl8pPr lvl="7" algn="l" rtl="0">
              <a:lnSpc>
                <a:spcPct val="100000"/>
              </a:lnSpc>
              <a:spcBef>
                <a:spcPts val="1600"/>
              </a:spcBef>
              <a:spcAft>
                <a:spcPts val="0"/>
              </a:spcAft>
              <a:buSzPts val="1400"/>
              <a:buNone/>
              <a:defRPr/>
            </a:lvl8pPr>
            <a:lvl9pPr lvl="8" algn="l" rtl="0">
              <a:lnSpc>
                <a:spcPct val="100000"/>
              </a:lnSpc>
              <a:spcBef>
                <a:spcPts val="1600"/>
              </a:spcBef>
              <a:spcAft>
                <a:spcPts val="1600"/>
              </a:spcAft>
              <a:buSzPts val="1400"/>
              <a:buNone/>
              <a:defRPr/>
            </a:lvl9pPr>
          </a:lstStyle>
          <a:p>
            <a:endParaRPr/>
          </a:p>
        </p:txBody>
      </p:sp>
      <p:sp>
        <p:nvSpPr>
          <p:cNvPr id="58" name="Google Shape;58;p14"/>
          <p:cNvSpPr txBox="1">
            <a:spLocks noGrp="1"/>
          </p:cNvSpPr>
          <p:nvPr>
            <p:ph type="sldNum" idx="12"/>
          </p:nvPr>
        </p:nvSpPr>
        <p:spPr>
          <a:xfrm>
            <a:off x="4285681" y="4804573"/>
            <a:ext cx="548700" cy="91800"/>
          </a:xfrm>
          <a:prstGeom prst="rect">
            <a:avLst/>
          </a:prstGeom>
          <a:noFill/>
          <a:ln>
            <a:noFill/>
          </a:ln>
        </p:spPr>
        <p:txBody>
          <a:bodyPr spcFirstLastPara="1" wrap="square" lIns="0" tIns="0" rIns="0" bIns="0" anchor="b" anchorCtr="0">
            <a:noAutofit/>
          </a:bodyPr>
          <a:lstStyle>
            <a:lvl1pPr marL="0" lvl="0" indent="0" algn="ctr" rtl="0">
              <a:lnSpc>
                <a:spcPct val="100000"/>
              </a:lnSpc>
              <a:spcBef>
                <a:spcPts val="0"/>
              </a:spcBef>
              <a:spcAft>
                <a:spcPts val="0"/>
              </a:spcAft>
              <a:buSzPts val="800"/>
              <a:buNone/>
              <a:defRPr sz="800" b="0" i="0" u="none" strike="noStrike" cap="none">
                <a:solidFill>
                  <a:schemeClr val="accent2"/>
                </a:solidFill>
                <a:latin typeface="DM Sans"/>
                <a:ea typeface="DM Sans"/>
                <a:cs typeface="DM Sans"/>
                <a:sym typeface="DM Sans"/>
              </a:defRPr>
            </a:lvl1pPr>
            <a:lvl2pPr marL="0" lvl="1" indent="0" algn="ctr" rtl="0">
              <a:lnSpc>
                <a:spcPct val="100000"/>
              </a:lnSpc>
              <a:spcBef>
                <a:spcPts val="0"/>
              </a:spcBef>
              <a:spcAft>
                <a:spcPts val="0"/>
              </a:spcAft>
              <a:buSzPts val="800"/>
              <a:buNone/>
              <a:defRPr sz="800" b="0" i="0" u="none" strike="noStrike" cap="none">
                <a:solidFill>
                  <a:schemeClr val="accent2"/>
                </a:solidFill>
                <a:latin typeface="DM Sans"/>
                <a:ea typeface="DM Sans"/>
                <a:cs typeface="DM Sans"/>
                <a:sym typeface="DM Sans"/>
              </a:defRPr>
            </a:lvl2pPr>
            <a:lvl3pPr marL="0" lvl="2" indent="0" algn="ctr" rtl="0">
              <a:lnSpc>
                <a:spcPct val="100000"/>
              </a:lnSpc>
              <a:spcBef>
                <a:spcPts val="0"/>
              </a:spcBef>
              <a:spcAft>
                <a:spcPts val="0"/>
              </a:spcAft>
              <a:buSzPts val="800"/>
              <a:buNone/>
              <a:defRPr sz="800" b="0" i="0" u="none" strike="noStrike" cap="none">
                <a:solidFill>
                  <a:schemeClr val="accent2"/>
                </a:solidFill>
                <a:latin typeface="DM Sans"/>
                <a:ea typeface="DM Sans"/>
                <a:cs typeface="DM Sans"/>
                <a:sym typeface="DM Sans"/>
              </a:defRPr>
            </a:lvl3pPr>
            <a:lvl4pPr marL="0" lvl="3" indent="0" algn="ctr" rtl="0">
              <a:lnSpc>
                <a:spcPct val="100000"/>
              </a:lnSpc>
              <a:spcBef>
                <a:spcPts val="0"/>
              </a:spcBef>
              <a:spcAft>
                <a:spcPts val="0"/>
              </a:spcAft>
              <a:buSzPts val="800"/>
              <a:buNone/>
              <a:defRPr sz="800" b="0" i="0" u="none" strike="noStrike" cap="none">
                <a:solidFill>
                  <a:schemeClr val="accent2"/>
                </a:solidFill>
                <a:latin typeface="DM Sans"/>
                <a:ea typeface="DM Sans"/>
                <a:cs typeface="DM Sans"/>
                <a:sym typeface="DM Sans"/>
              </a:defRPr>
            </a:lvl4pPr>
            <a:lvl5pPr marL="0" lvl="4" indent="0" algn="ctr" rtl="0">
              <a:lnSpc>
                <a:spcPct val="100000"/>
              </a:lnSpc>
              <a:spcBef>
                <a:spcPts val="0"/>
              </a:spcBef>
              <a:spcAft>
                <a:spcPts val="0"/>
              </a:spcAft>
              <a:buSzPts val="800"/>
              <a:buNone/>
              <a:defRPr sz="800" b="0" i="0" u="none" strike="noStrike" cap="none">
                <a:solidFill>
                  <a:schemeClr val="accent2"/>
                </a:solidFill>
                <a:latin typeface="DM Sans"/>
                <a:ea typeface="DM Sans"/>
                <a:cs typeface="DM Sans"/>
                <a:sym typeface="DM Sans"/>
              </a:defRPr>
            </a:lvl5pPr>
            <a:lvl6pPr marL="0" lvl="5" indent="0" algn="ctr" rtl="0">
              <a:lnSpc>
                <a:spcPct val="100000"/>
              </a:lnSpc>
              <a:spcBef>
                <a:spcPts val="0"/>
              </a:spcBef>
              <a:spcAft>
                <a:spcPts val="0"/>
              </a:spcAft>
              <a:buSzPts val="800"/>
              <a:buNone/>
              <a:defRPr sz="800" b="0" i="0" u="none" strike="noStrike" cap="none">
                <a:solidFill>
                  <a:schemeClr val="accent2"/>
                </a:solidFill>
                <a:latin typeface="DM Sans"/>
                <a:ea typeface="DM Sans"/>
                <a:cs typeface="DM Sans"/>
                <a:sym typeface="DM Sans"/>
              </a:defRPr>
            </a:lvl6pPr>
            <a:lvl7pPr marL="0" lvl="6" indent="0" algn="ctr" rtl="0">
              <a:lnSpc>
                <a:spcPct val="100000"/>
              </a:lnSpc>
              <a:spcBef>
                <a:spcPts val="0"/>
              </a:spcBef>
              <a:spcAft>
                <a:spcPts val="0"/>
              </a:spcAft>
              <a:buSzPts val="800"/>
              <a:buNone/>
              <a:defRPr sz="800" b="0" i="0" u="none" strike="noStrike" cap="none">
                <a:solidFill>
                  <a:schemeClr val="accent2"/>
                </a:solidFill>
                <a:latin typeface="DM Sans"/>
                <a:ea typeface="DM Sans"/>
                <a:cs typeface="DM Sans"/>
                <a:sym typeface="DM Sans"/>
              </a:defRPr>
            </a:lvl7pPr>
            <a:lvl8pPr marL="0" lvl="7" indent="0" algn="ctr" rtl="0">
              <a:lnSpc>
                <a:spcPct val="100000"/>
              </a:lnSpc>
              <a:spcBef>
                <a:spcPts val="0"/>
              </a:spcBef>
              <a:spcAft>
                <a:spcPts val="0"/>
              </a:spcAft>
              <a:buSzPts val="800"/>
              <a:buNone/>
              <a:defRPr sz="800" b="0" i="0" u="none" strike="noStrike" cap="none">
                <a:solidFill>
                  <a:schemeClr val="accent2"/>
                </a:solidFill>
                <a:latin typeface="DM Sans"/>
                <a:ea typeface="DM Sans"/>
                <a:cs typeface="DM Sans"/>
                <a:sym typeface="DM Sans"/>
              </a:defRPr>
            </a:lvl8pPr>
            <a:lvl9pPr marL="0" lvl="8" indent="0" algn="ctr" rtl="0">
              <a:lnSpc>
                <a:spcPct val="100000"/>
              </a:lnSpc>
              <a:spcBef>
                <a:spcPts val="0"/>
              </a:spcBef>
              <a:spcAft>
                <a:spcPts val="0"/>
              </a:spcAft>
              <a:buSzPts val="800"/>
              <a:buNone/>
              <a:defRPr sz="800" b="0" i="0" u="none" strike="noStrike" cap="none">
                <a:solidFill>
                  <a:schemeClr val="accent2"/>
                </a:solidFill>
                <a:latin typeface="DM Sans"/>
                <a:ea typeface="DM Sans"/>
                <a:cs typeface="DM Sans"/>
                <a:sym typeface="DM Sa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s-O9uOFQjS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s://www.euraxess.s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International Science Landscape</a:t>
            </a:r>
            <a:endParaRPr/>
          </a:p>
        </p:txBody>
      </p:sp>
      <p:sp>
        <p:nvSpPr>
          <p:cNvPr id="64" name="Google Shape;64;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First Orientation &amp; Useful Tips #1: Sweden</a:t>
            </a:r>
            <a:endParaRPr sz="2100" b="1">
              <a:solidFill>
                <a:srgbClr val="222222"/>
              </a:solidFill>
              <a:highlight>
                <a:srgbClr val="F2F2F2"/>
              </a:highlight>
            </a:endParaRPr>
          </a:p>
          <a:p>
            <a:pPr marL="0" lvl="0" indent="0" algn="ctr" rtl="0">
              <a:spcBef>
                <a:spcPts val="0"/>
              </a:spcBef>
              <a:spcAft>
                <a:spcPts val="0"/>
              </a:spcAft>
              <a:buNone/>
            </a:pPr>
            <a:endParaRPr/>
          </a:p>
        </p:txBody>
      </p:sp>
      <p:pic>
        <p:nvPicPr>
          <p:cNvPr id="65" name="Google Shape;65;p15"/>
          <p:cNvPicPr preferRelativeResize="0"/>
          <p:nvPr/>
        </p:nvPicPr>
        <p:blipFill>
          <a:blip r:embed="rId3">
            <a:alphaModFix/>
          </a:blip>
          <a:stretch>
            <a:fillRect/>
          </a:stretch>
        </p:blipFill>
        <p:spPr>
          <a:xfrm>
            <a:off x="1144175" y="3569950"/>
            <a:ext cx="2257425" cy="1409700"/>
          </a:xfrm>
          <a:prstGeom prst="rect">
            <a:avLst/>
          </a:prstGeom>
          <a:noFill/>
          <a:ln>
            <a:noFill/>
          </a:ln>
        </p:spPr>
      </p:pic>
      <p:pic>
        <p:nvPicPr>
          <p:cNvPr id="66" name="Google Shape;66;p15"/>
          <p:cNvPicPr preferRelativeResize="0"/>
          <p:nvPr/>
        </p:nvPicPr>
        <p:blipFill>
          <a:blip r:embed="rId4">
            <a:alphaModFix/>
          </a:blip>
          <a:stretch>
            <a:fillRect/>
          </a:stretch>
        </p:blipFill>
        <p:spPr>
          <a:xfrm>
            <a:off x="5589050" y="3569950"/>
            <a:ext cx="2512020" cy="1409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Agenda</a:t>
            </a:r>
            <a:endParaRPr sz="3020"/>
          </a:p>
        </p:txBody>
      </p:sp>
      <p:sp>
        <p:nvSpPr>
          <p:cNvPr id="72" name="Google Shape;72;p16"/>
          <p:cNvSpPr txBox="1">
            <a:spLocks noGrp="1"/>
          </p:cNvSpPr>
          <p:nvPr>
            <p:ph type="body" idx="1"/>
          </p:nvPr>
        </p:nvSpPr>
        <p:spPr>
          <a:xfrm>
            <a:off x="311700" y="1393725"/>
            <a:ext cx="8520600" cy="31752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t>Who am I?</a:t>
            </a:r>
            <a:endParaRPr sz="2400"/>
          </a:p>
          <a:p>
            <a:pPr marL="457200" lvl="0" indent="-381000" algn="l" rtl="0">
              <a:spcBef>
                <a:spcPts val="0"/>
              </a:spcBef>
              <a:spcAft>
                <a:spcPts val="0"/>
              </a:spcAft>
              <a:buSzPts val="2400"/>
              <a:buAutoNum type="arabicPeriod"/>
            </a:pPr>
            <a:r>
              <a:rPr lang="en" sz="2400"/>
              <a:t>What do I know about being a scientist in Sweden?</a:t>
            </a:r>
            <a:endParaRPr sz="2400"/>
          </a:p>
          <a:p>
            <a:pPr marL="457200" lvl="0" indent="-381000" algn="l" rtl="0">
              <a:spcBef>
                <a:spcPts val="0"/>
              </a:spcBef>
              <a:spcAft>
                <a:spcPts val="0"/>
              </a:spcAft>
              <a:buSzPts val="2400"/>
              <a:buAutoNum type="arabicPeriod"/>
            </a:pPr>
            <a:r>
              <a:rPr lang="en" sz="2400"/>
              <a:t>Questions &amp; Answers</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7"/>
          <p:cNvPicPr preferRelativeResize="0"/>
          <p:nvPr/>
        </p:nvPicPr>
        <p:blipFill>
          <a:blip r:embed="rId3">
            <a:alphaModFix/>
          </a:blip>
          <a:stretch>
            <a:fillRect/>
          </a:stretch>
        </p:blipFill>
        <p:spPr>
          <a:xfrm>
            <a:off x="1737675" y="1070150"/>
            <a:ext cx="5435550" cy="3973350"/>
          </a:xfrm>
          <a:prstGeom prst="rect">
            <a:avLst/>
          </a:prstGeom>
          <a:noFill/>
          <a:ln>
            <a:noFill/>
          </a:ln>
        </p:spPr>
      </p:pic>
      <p:pic>
        <p:nvPicPr>
          <p:cNvPr id="78" name="Google Shape;78;p17"/>
          <p:cNvPicPr preferRelativeResize="0"/>
          <p:nvPr/>
        </p:nvPicPr>
        <p:blipFill>
          <a:blip r:embed="rId4">
            <a:alphaModFix/>
          </a:blip>
          <a:stretch>
            <a:fillRect/>
          </a:stretch>
        </p:blipFill>
        <p:spPr>
          <a:xfrm>
            <a:off x="5383822" y="3195307"/>
            <a:ext cx="286253" cy="244459"/>
          </a:xfrm>
          <a:prstGeom prst="rect">
            <a:avLst/>
          </a:prstGeom>
          <a:noFill/>
          <a:ln>
            <a:noFill/>
          </a:ln>
        </p:spPr>
      </p:pic>
      <p:cxnSp>
        <p:nvCxnSpPr>
          <p:cNvPr id="79" name="Google Shape;79;p17"/>
          <p:cNvCxnSpPr>
            <a:stCxn id="78" idx="1"/>
            <a:endCxn id="80" idx="3"/>
          </p:cNvCxnSpPr>
          <p:nvPr/>
        </p:nvCxnSpPr>
        <p:spPr>
          <a:xfrm rot="10800000">
            <a:off x="4274722" y="3286037"/>
            <a:ext cx="1109100" cy="31500"/>
          </a:xfrm>
          <a:prstGeom prst="curvedConnector3">
            <a:avLst>
              <a:gd name="adj1" fmla="val 50003"/>
            </a:avLst>
          </a:prstGeom>
          <a:noFill/>
          <a:ln w="28575" cap="flat" cmpd="sng">
            <a:solidFill>
              <a:schemeClr val="dk2"/>
            </a:solidFill>
            <a:prstDash val="dot"/>
            <a:round/>
            <a:headEnd type="none" w="med" len="med"/>
            <a:tailEnd type="stealth" w="med" len="med"/>
          </a:ln>
        </p:spPr>
      </p:cxnSp>
      <p:pic>
        <p:nvPicPr>
          <p:cNvPr id="80" name="Google Shape;80;p17"/>
          <p:cNvPicPr preferRelativeResize="0"/>
          <p:nvPr/>
        </p:nvPicPr>
        <p:blipFill>
          <a:blip r:embed="rId4">
            <a:alphaModFix/>
          </a:blip>
          <a:stretch>
            <a:fillRect/>
          </a:stretch>
        </p:blipFill>
        <p:spPr>
          <a:xfrm>
            <a:off x="3988394" y="3163854"/>
            <a:ext cx="286253" cy="244459"/>
          </a:xfrm>
          <a:prstGeom prst="rect">
            <a:avLst/>
          </a:prstGeom>
          <a:noFill/>
          <a:ln>
            <a:noFill/>
          </a:ln>
        </p:spPr>
      </p:pic>
      <p:pic>
        <p:nvPicPr>
          <p:cNvPr id="81" name="Google Shape;81;p17"/>
          <p:cNvPicPr preferRelativeResize="0"/>
          <p:nvPr/>
        </p:nvPicPr>
        <p:blipFill>
          <a:blip r:embed="rId4">
            <a:alphaModFix/>
          </a:blip>
          <a:stretch>
            <a:fillRect/>
          </a:stretch>
        </p:blipFill>
        <p:spPr>
          <a:xfrm>
            <a:off x="3921706" y="2294499"/>
            <a:ext cx="286253" cy="244460"/>
          </a:xfrm>
          <a:prstGeom prst="rect">
            <a:avLst/>
          </a:prstGeom>
          <a:noFill/>
          <a:ln>
            <a:noFill/>
          </a:ln>
        </p:spPr>
      </p:pic>
      <p:cxnSp>
        <p:nvCxnSpPr>
          <p:cNvPr id="82" name="Google Shape;82;p17"/>
          <p:cNvCxnSpPr>
            <a:stCxn id="80" idx="0"/>
            <a:endCxn id="81" idx="2"/>
          </p:cNvCxnSpPr>
          <p:nvPr/>
        </p:nvCxnSpPr>
        <p:spPr>
          <a:xfrm rot="5400000" flipH="1">
            <a:off x="3785770" y="2818104"/>
            <a:ext cx="624900" cy="66600"/>
          </a:xfrm>
          <a:prstGeom prst="curvedConnector3">
            <a:avLst>
              <a:gd name="adj1" fmla="val 50000"/>
            </a:avLst>
          </a:prstGeom>
          <a:noFill/>
          <a:ln w="28575" cap="flat" cmpd="sng">
            <a:solidFill>
              <a:schemeClr val="dk2"/>
            </a:solidFill>
            <a:prstDash val="dot"/>
            <a:round/>
            <a:headEnd type="none" w="med" len="med"/>
            <a:tailEnd type="stealth" w="med" len="med"/>
          </a:ln>
        </p:spPr>
      </p:cxnSp>
      <p:pic>
        <p:nvPicPr>
          <p:cNvPr id="83" name="Google Shape;83;p17"/>
          <p:cNvPicPr preferRelativeResize="0"/>
          <p:nvPr/>
        </p:nvPicPr>
        <p:blipFill>
          <a:blip r:embed="rId4">
            <a:alphaModFix/>
          </a:blip>
          <a:stretch>
            <a:fillRect/>
          </a:stretch>
        </p:blipFill>
        <p:spPr>
          <a:xfrm>
            <a:off x="2720222" y="3041657"/>
            <a:ext cx="286253" cy="244459"/>
          </a:xfrm>
          <a:prstGeom prst="rect">
            <a:avLst/>
          </a:prstGeom>
          <a:noFill/>
          <a:ln>
            <a:noFill/>
          </a:ln>
        </p:spPr>
      </p:pic>
      <p:cxnSp>
        <p:nvCxnSpPr>
          <p:cNvPr id="84" name="Google Shape;84;p17"/>
          <p:cNvCxnSpPr>
            <a:stCxn id="81" idx="1"/>
            <a:endCxn id="83" idx="3"/>
          </p:cNvCxnSpPr>
          <p:nvPr/>
        </p:nvCxnSpPr>
        <p:spPr>
          <a:xfrm flipH="1">
            <a:off x="3006406" y="2416729"/>
            <a:ext cx="915300" cy="747300"/>
          </a:xfrm>
          <a:prstGeom prst="curvedConnector3">
            <a:avLst>
              <a:gd name="adj1" fmla="val 49996"/>
            </a:avLst>
          </a:prstGeom>
          <a:noFill/>
          <a:ln w="28575" cap="flat" cmpd="sng">
            <a:solidFill>
              <a:schemeClr val="dk2"/>
            </a:solidFill>
            <a:prstDash val="dot"/>
            <a:round/>
            <a:headEnd type="stealth" w="med" len="med"/>
            <a:tailEnd type="stealth" w="med" len="med"/>
          </a:ln>
        </p:spPr>
      </p:cxnSp>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My path</a:t>
            </a:r>
            <a:endParaRPr sz="302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10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1000"/>
                                        <p:tgtEl>
                                          <p:spTgt spid="82"/>
                                        </p:tgtEl>
                                      </p:cBhvr>
                                    </p:animEffect>
                                  </p:childTnLst>
                                </p:cTn>
                              </p:par>
                              <p:par>
                                <p:cTn id="16" presetID="10"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10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1000"/>
                                        <p:tgtEl>
                                          <p:spTgt spid="84"/>
                                        </p:tgtEl>
                                      </p:cBhvr>
                                    </p:animEffect>
                                  </p:childTnLst>
                                </p:cTn>
                              </p:par>
                              <p:par>
                                <p:cTn id="24" presetID="10" presetClass="entr" presetSubtype="0" fill="hold"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l="8925" r="11948"/>
          <a:stretch/>
        </p:blipFill>
        <p:spPr>
          <a:xfrm>
            <a:off x="492700" y="1652600"/>
            <a:ext cx="1841475" cy="1381125"/>
          </a:xfrm>
          <a:prstGeom prst="rect">
            <a:avLst/>
          </a:prstGeom>
          <a:noFill/>
          <a:ln>
            <a:noFill/>
          </a:ln>
        </p:spPr>
      </p:pic>
      <p:pic>
        <p:nvPicPr>
          <p:cNvPr id="91" name="Google Shape;91;p18"/>
          <p:cNvPicPr preferRelativeResize="0"/>
          <p:nvPr/>
        </p:nvPicPr>
        <p:blipFill>
          <a:blip r:embed="rId4">
            <a:alphaModFix/>
          </a:blip>
          <a:stretch>
            <a:fillRect/>
          </a:stretch>
        </p:blipFill>
        <p:spPr>
          <a:xfrm>
            <a:off x="3170237" y="1652600"/>
            <a:ext cx="2651419" cy="1381125"/>
          </a:xfrm>
          <a:prstGeom prst="rect">
            <a:avLst/>
          </a:prstGeom>
          <a:noFill/>
          <a:ln>
            <a:noFill/>
          </a:ln>
        </p:spPr>
      </p:pic>
      <p:pic>
        <p:nvPicPr>
          <p:cNvPr id="92" name="Google Shape;92;p18"/>
          <p:cNvPicPr preferRelativeResize="0"/>
          <p:nvPr/>
        </p:nvPicPr>
        <p:blipFill>
          <a:blip r:embed="rId5">
            <a:alphaModFix/>
          </a:blip>
          <a:stretch>
            <a:fillRect/>
          </a:stretch>
        </p:blipFill>
        <p:spPr>
          <a:xfrm>
            <a:off x="6570824" y="1652600"/>
            <a:ext cx="1841486" cy="1381125"/>
          </a:xfrm>
          <a:prstGeom prst="rect">
            <a:avLst/>
          </a:prstGeom>
          <a:noFill/>
          <a:ln>
            <a:noFill/>
          </a:ln>
        </p:spPr>
      </p:pic>
      <p:sp>
        <p:nvSpPr>
          <p:cNvPr id="93" name="Google Shape;93;p18"/>
          <p:cNvSpPr txBox="1"/>
          <p:nvPr/>
        </p:nvSpPr>
        <p:spPr>
          <a:xfrm>
            <a:off x="352925" y="3188350"/>
            <a:ext cx="2213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Applied Mathematics</a:t>
            </a:r>
            <a:endParaRPr/>
          </a:p>
          <a:p>
            <a:pPr marL="0" lvl="0" indent="0" algn="l" rtl="0">
              <a:spcBef>
                <a:spcPts val="0"/>
              </a:spcBef>
              <a:spcAft>
                <a:spcPts val="0"/>
              </a:spcAft>
              <a:buNone/>
            </a:pPr>
            <a:r>
              <a:rPr lang="en"/>
              <a:t>Kyiv Polytechnic Institute</a:t>
            </a:r>
            <a:endParaRPr/>
          </a:p>
          <a:p>
            <a:pPr marL="0" lvl="0" indent="0" algn="l" rtl="0">
              <a:spcBef>
                <a:spcPts val="0"/>
              </a:spcBef>
              <a:spcAft>
                <a:spcPts val="0"/>
              </a:spcAft>
              <a:buNone/>
            </a:pPr>
            <a:r>
              <a:rPr lang="en"/>
              <a:t>Kyiv, Ukraine</a:t>
            </a:r>
            <a:endParaRPr/>
          </a:p>
        </p:txBody>
      </p:sp>
      <p:sp>
        <p:nvSpPr>
          <p:cNvPr id="94" name="Google Shape;94;p18"/>
          <p:cNvSpPr txBox="1"/>
          <p:nvPr/>
        </p:nvSpPr>
        <p:spPr>
          <a:xfrm>
            <a:off x="3279588" y="3188350"/>
            <a:ext cx="2432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Machine Learning</a:t>
            </a:r>
            <a:endParaRPr/>
          </a:p>
          <a:p>
            <a:pPr marL="0" lvl="0" indent="0" algn="l" rtl="0">
              <a:spcBef>
                <a:spcPts val="0"/>
              </a:spcBef>
              <a:spcAft>
                <a:spcPts val="0"/>
              </a:spcAft>
              <a:buNone/>
            </a:pPr>
            <a:r>
              <a:rPr lang="en"/>
              <a:t>RWTH Aachen University</a:t>
            </a:r>
            <a:endParaRPr/>
          </a:p>
          <a:p>
            <a:pPr marL="0" lvl="0" indent="0" algn="l" rtl="0">
              <a:spcBef>
                <a:spcPts val="0"/>
              </a:spcBef>
              <a:spcAft>
                <a:spcPts val="0"/>
              </a:spcAft>
              <a:buNone/>
            </a:pPr>
            <a:r>
              <a:rPr lang="en"/>
              <a:t>Aachen, NRW, Germany</a:t>
            </a:r>
            <a:endParaRPr/>
          </a:p>
        </p:txBody>
      </p:sp>
      <p:sp>
        <p:nvSpPr>
          <p:cNvPr id="95" name="Google Shape;95;p18"/>
          <p:cNvSpPr txBox="1"/>
          <p:nvPr/>
        </p:nvSpPr>
        <p:spPr>
          <a:xfrm>
            <a:off x="6144125" y="3188350"/>
            <a:ext cx="2951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Deep learning for animation</a:t>
            </a:r>
            <a:endParaRPr/>
          </a:p>
          <a:p>
            <a:pPr marL="0" lvl="0" indent="0" algn="l" rtl="0">
              <a:spcBef>
                <a:spcPts val="0"/>
              </a:spcBef>
              <a:spcAft>
                <a:spcPts val="0"/>
              </a:spcAft>
              <a:buNone/>
            </a:pPr>
            <a:r>
              <a:rPr lang="en"/>
              <a:t>KTH Royal Institute of Technology</a:t>
            </a:r>
            <a:endParaRPr/>
          </a:p>
          <a:p>
            <a:pPr marL="0" lvl="0" indent="0" algn="l" rtl="0">
              <a:spcBef>
                <a:spcPts val="0"/>
              </a:spcBef>
              <a:spcAft>
                <a:spcPts val="0"/>
              </a:spcAft>
              <a:buNone/>
            </a:pPr>
            <a:r>
              <a:rPr lang="en"/>
              <a:t>Stockholm, Sweden</a:t>
            </a:r>
            <a:endParaRPr/>
          </a:p>
        </p:txBody>
      </p:sp>
      <p:sp>
        <p:nvSpPr>
          <p:cNvPr id="96" name="Google Shape;96;p18"/>
          <p:cNvSpPr txBox="1"/>
          <p:nvPr/>
        </p:nvSpPr>
        <p:spPr>
          <a:xfrm>
            <a:off x="914075" y="1180325"/>
            <a:ext cx="99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Bachelor</a:t>
            </a:r>
            <a:endParaRPr/>
          </a:p>
        </p:txBody>
      </p:sp>
      <p:sp>
        <p:nvSpPr>
          <p:cNvPr id="97" name="Google Shape;97;p18"/>
          <p:cNvSpPr txBox="1"/>
          <p:nvPr/>
        </p:nvSpPr>
        <p:spPr>
          <a:xfrm>
            <a:off x="4178100" y="1180325"/>
            <a:ext cx="78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Master</a:t>
            </a:r>
            <a:endParaRPr/>
          </a:p>
        </p:txBody>
      </p:sp>
      <p:sp>
        <p:nvSpPr>
          <p:cNvPr id="98" name="Google Shape;98;p18"/>
          <p:cNvSpPr txBox="1"/>
          <p:nvPr/>
        </p:nvSpPr>
        <p:spPr>
          <a:xfrm>
            <a:off x="7231225" y="1180325"/>
            <a:ext cx="78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PhD</a:t>
            </a:r>
            <a:endParaRPr/>
          </a:p>
        </p:txBody>
      </p:sp>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My education</a:t>
            </a:r>
            <a:endParaRPr sz="302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1000"/>
                                        <p:tgtEl>
                                          <p:spTgt spid="96"/>
                                        </p:tgtEl>
                                      </p:cBhvr>
                                    </p:animEffect>
                                  </p:childTnLst>
                                </p:cTn>
                              </p:par>
                              <p:par>
                                <p:cTn id="11" presetID="10" presetClass="entr" presetSubtype="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1000"/>
                                        <p:tgtEl>
                                          <p:spTgt spid="9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childTnLst>
                                </p:cTn>
                              </p:par>
                              <p:par>
                                <p:cTn id="19" presetID="10" presetClass="entr" presetSubtype="0"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fade">
                                      <p:cBhvr>
                                        <p:cTn id="21" dur="1000"/>
                                        <p:tgtEl>
                                          <p:spTgt spid="97"/>
                                        </p:tgtEl>
                                      </p:cBhvr>
                                    </p:animEffect>
                                  </p:childTnLst>
                                </p:cTn>
                              </p:par>
                              <p:par>
                                <p:cTn id="22" presetID="10" presetClass="entr" presetSubtype="0" fill="hold" nodeType="with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1000"/>
                                        <p:tgtEl>
                                          <p:spTgt spid="9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1000"/>
                                        <p:tgtEl>
                                          <p:spTgt spid="92"/>
                                        </p:tgtEl>
                                      </p:cBhvr>
                                    </p:animEffect>
                                  </p:childTnLst>
                                </p:cTn>
                              </p:par>
                              <p:par>
                                <p:cTn id="30" presetID="10" presetClass="entr" presetSubtype="0"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1000"/>
                                        <p:tgtEl>
                                          <p:spTgt spid="95"/>
                                        </p:tgtEl>
                                      </p:cBhvr>
                                    </p:animEffect>
                                  </p:childTnLst>
                                </p:cTn>
                              </p:par>
                              <p:par>
                                <p:cTn id="33" presetID="10"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Agenda</a:t>
            </a:r>
            <a:endParaRPr sz="3020"/>
          </a:p>
        </p:txBody>
      </p:sp>
      <p:sp>
        <p:nvSpPr>
          <p:cNvPr id="105" name="Google Shape;105;p19"/>
          <p:cNvSpPr txBox="1">
            <a:spLocks noGrp="1"/>
          </p:cNvSpPr>
          <p:nvPr>
            <p:ph type="body" idx="1"/>
          </p:nvPr>
        </p:nvSpPr>
        <p:spPr>
          <a:xfrm>
            <a:off x="311700" y="1393725"/>
            <a:ext cx="8520600" cy="31752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t>Who am I?</a:t>
            </a:r>
            <a:endParaRPr sz="2400"/>
          </a:p>
          <a:p>
            <a:pPr marL="457200" lvl="0" indent="-381000" algn="l" rtl="0">
              <a:spcBef>
                <a:spcPts val="0"/>
              </a:spcBef>
              <a:spcAft>
                <a:spcPts val="0"/>
              </a:spcAft>
              <a:buSzPts val="2400"/>
              <a:buAutoNum type="arabicPeriod"/>
            </a:pPr>
            <a:r>
              <a:rPr lang="en" sz="2400" b="1"/>
              <a:t>What do I know about being a scientist in Sweden?</a:t>
            </a:r>
            <a:endParaRPr sz="2400" b="1"/>
          </a:p>
          <a:p>
            <a:pPr marL="457200" lvl="0" indent="-381000" algn="l" rtl="0">
              <a:spcBef>
                <a:spcPts val="0"/>
              </a:spcBef>
              <a:spcAft>
                <a:spcPts val="0"/>
              </a:spcAft>
              <a:buSzPts val="2400"/>
              <a:buAutoNum type="arabicPeriod"/>
            </a:pPr>
            <a:r>
              <a:rPr lang="en" sz="2400"/>
              <a:t>Questions &amp; Answers</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0" descr="EURAXESS - Researchers in Motion is a unique pan-European initiative delivering information and support services to professional researchers. Backed by the European Union and its Member States, it supports researcher mobility and career development, while enhancing scientific collaboration between Europe and the world. &#10;https://euraxess.ec.europa.eu/" title="EURAXESS">
            <a:hlinkClick r:id="rId3"/>
          </p:cNvPr>
          <p:cNvPicPr preferRelativeResize="0"/>
          <p:nvPr/>
        </p:nvPicPr>
        <p:blipFill>
          <a:blip r:embed="rId4">
            <a:alphaModFix/>
          </a:blip>
          <a:stretch>
            <a:fillRect/>
          </a:stretch>
        </p:blipFill>
        <p:spPr>
          <a:xfrm>
            <a:off x="1511900" y="276675"/>
            <a:ext cx="6120200" cy="4590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Where to find more information?</a:t>
            </a:r>
            <a:endParaRPr/>
          </a:p>
        </p:txBody>
      </p:sp>
      <p:sp>
        <p:nvSpPr>
          <p:cNvPr id="116" name="Google Shape;116;p21"/>
          <p:cNvSpPr txBox="1">
            <a:spLocks noGrp="1"/>
          </p:cNvSpPr>
          <p:nvPr>
            <p:ph type="body" idx="1"/>
          </p:nvPr>
        </p:nvSpPr>
        <p:spPr>
          <a:xfrm>
            <a:off x="2807825" y="4418375"/>
            <a:ext cx="3984000" cy="659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2630" u="sng">
                <a:solidFill>
                  <a:schemeClr val="hlink"/>
                </a:solidFill>
                <a:hlinkClick r:id="rId3"/>
              </a:rPr>
              <a:t>https://www.euraxess.se/</a:t>
            </a:r>
            <a:endParaRPr sz="2630"/>
          </a:p>
          <a:p>
            <a:pPr marL="0" lvl="0" indent="0" algn="l" rtl="0">
              <a:lnSpc>
                <a:spcPct val="95000"/>
              </a:lnSpc>
              <a:spcBef>
                <a:spcPts val="1200"/>
              </a:spcBef>
              <a:spcAft>
                <a:spcPts val="1200"/>
              </a:spcAft>
              <a:buSzPts val="935"/>
              <a:buNone/>
            </a:pPr>
            <a:endParaRPr sz="2630"/>
          </a:p>
        </p:txBody>
      </p:sp>
      <p:pic>
        <p:nvPicPr>
          <p:cNvPr id="117" name="Google Shape;117;p21"/>
          <p:cNvPicPr preferRelativeResize="0"/>
          <p:nvPr/>
        </p:nvPicPr>
        <p:blipFill>
          <a:blip r:embed="rId4">
            <a:alphaModFix/>
          </a:blip>
          <a:stretch>
            <a:fillRect/>
          </a:stretch>
        </p:blipFill>
        <p:spPr>
          <a:xfrm>
            <a:off x="392025" y="1260875"/>
            <a:ext cx="3033425" cy="3033425"/>
          </a:xfrm>
          <a:prstGeom prst="rect">
            <a:avLst/>
          </a:prstGeom>
          <a:noFill/>
          <a:ln>
            <a:noFill/>
          </a:ln>
        </p:spPr>
      </p:pic>
      <p:pic>
        <p:nvPicPr>
          <p:cNvPr id="118" name="Google Shape;118;p21"/>
          <p:cNvPicPr preferRelativeResize="0"/>
          <p:nvPr/>
        </p:nvPicPr>
        <p:blipFill rotWithShape="1">
          <a:blip r:embed="rId5">
            <a:alphaModFix/>
          </a:blip>
          <a:srcRect l="23365"/>
          <a:stretch/>
        </p:blipFill>
        <p:spPr>
          <a:xfrm>
            <a:off x="5204417" y="1471363"/>
            <a:ext cx="3313208" cy="24261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ctrTitle" idx="4294967295"/>
          </p:nvPr>
        </p:nvSpPr>
        <p:spPr>
          <a:xfrm>
            <a:off x="2036553" y="2133450"/>
            <a:ext cx="5070900" cy="876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Questions &amp; Answers</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My research</a:t>
            </a:r>
            <a:endParaRPr sz="3020"/>
          </a:p>
        </p:txBody>
      </p:sp>
      <p:sp>
        <p:nvSpPr>
          <p:cNvPr id="129" name="Google Shape;129;p23"/>
          <p:cNvSpPr/>
          <p:nvPr/>
        </p:nvSpPr>
        <p:spPr>
          <a:xfrm>
            <a:off x="3564629" y="2518453"/>
            <a:ext cx="975300" cy="4773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23"/>
          <p:cNvPicPr preferRelativeResize="0"/>
          <p:nvPr/>
        </p:nvPicPr>
        <p:blipFill>
          <a:blip r:embed="rId3">
            <a:alphaModFix/>
          </a:blip>
          <a:stretch>
            <a:fillRect/>
          </a:stretch>
        </p:blipFill>
        <p:spPr>
          <a:xfrm>
            <a:off x="5402286" y="1652351"/>
            <a:ext cx="2895364" cy="2145443"/>
          </a:xfrm>
          <a:prstGeom prst="rect">
            <a:avLst/>
          </a:prstGeom>
          <a:noFill/>
          <a:ln>
            <a:noFill/>
          </a:ln>
        </p:spPr>
      </p:pic>
      <p:pic>
        <p:nvPicPr>
          <p:cNvPr id="131" name="Google Shape;131;p23"/>
          <p:cNvPicPr preferRelativeResize="0"/>
          <p:nvPr/>
        </p:nvPicPr>
        <p:blipFill>
          <a:blip r:embed="rId4">
            <a:alphaModFix/>
          </a:blip>
          <a:stretch>
            <a:fillRect/>
          </a:stretch>
        </p:blipFill>
        <p:spPr>
          <a:xfrm>
            <a:off x="1161501" y="1352325"/>
            <a:ext cx="1387623" cy="1370963"/>
          </a:xfrm>
          <a:prstGeom prst="rect">
            <a:avLst/>
          </a:prstGeom>
          <a:noFill/>
          <a:ln>
            <a:noFill/>
          </a:ln>
        </p:spPr>
      </p:pic>
      <p:pic>
        <p:nvPicPr>
          <p:cNvPr id="132" name="Google Shape;132;p23"/>
          <p:cNvPicPr preferRelativeResize="0"/>
          <p:nvPr/>
        </p:nvPicPr>
        <p:blipFill>
          <a:blip r:embed="rId5">
            <a:alphaModFix/>
          </a:blip>
          <a:stretch>
            <a:fillRect/>
          </a:stretch>
        </p:blipFill>
        <p:spPr>
          <a:xfrm>
            <a:off x="1077150" y="2803269"/>
            <a:ext cx="1556317" cy="153763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Words>
  <Application>Microsoft Macintosh PowerPoint</Application>
  <PresentationFormat>On-screen Show (16:9)</PresentationFormat>
  <Paragraphs>28</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DM Sans</vt:lpstr>
      <vt:lpstr>Arial</vt:lpstr>
      <vt:lpstr>Simple Light</vt:lpstr>
      <vt:lpstr>International Science Landscape</vt:lpstr>
      <vt:lpstr>Agenda</vt:lpstr>
      <vt:lpstr>My path</vt:lpstr>
      <vt:lpstr>My education</vt:lpstr>
      <vt:lpstr>Agenda</vt:lpstr>
      <vt:lpstr>PowerPoint Presentation</vt:lpstr>
      <vt:lpstr>Where to find more information?</vt:lpstr>
      <vt:lpstr>Questions &amp; Answers</vt:lpstr>
      <vt:lpstr>My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Science Landscape</dc:title>
  <cp:lastModifiedBy>Microsoft Office User</cp:lastModifiedBy>
  <cp:revision>1</cp:revision>
  <dcterms:modified xsi:type="dcterms:W3CDTF">2022-07-02T17:34:51Z</dcterms:modified>
</cp:coreProperties>
</file>