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333" r:id="rId4"/>
    <p:sldId id="334" r:id="rId5"/>
    <p:sldId id="314" r:id="rId6"/>
    <p:sldId id="335" r:id="rId7"/>
    <p:sldId id="318" r:id="rId8"/>
    <p:sldId id="324" r:id="rId9"/>
    <p:sldId id="315" r:id="rId10"/>
    <p:sldId id="317" r:id="rId11"/>
    <p:sldId id="322" r:id="rId12"/>
    <p:sldId id="325" r:id="rId13"/>
    <p:sldId id="319" r:id="rId14"/>
    <p:sldId id="320" r:id="rId15"/>
    <p:sldId id="323" r:id="rId16"/>
    <p:sldId id="328" r:id="rId17"/>
    <p:sldId id="329" r:id="rId18"/>
    <p:sldId id="33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legel  Anna (SL)" initials="SA(" lastIdx="0" clrIdx="0">
    <p:extLst>
      <p:ext uri="{19B8F6BF-5375-455C-9EA6-DF929625EA0E}">
        <p15:presenceInfo xmlns:p15="http://schemas.microsoft.com/office/powerpoint/2012/main" userId="S-1-5-21-2025429265-764733703-1417001333-503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C6EC1"/>
    <a:srgbClr val="D7E3FA"/>
    <a:srgbClr val="7F7F7F"/>
    <a:srgbClr val="A45D1F"/>
    <a:srgbClr val="007A96"/>
    <a:srgbClr val="9BB455"/>
    <a:srgbClr val="EB9392"/>
    <a:srgbClr val="000000"/>
    <a:srgbClr val="E3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2747" autoAdjust="0"/>
  </p:normalViewPr>
  <p:slideViewPr>
    <p:cSldViewPr snapToGrid="0" showGuides="1">
      <p:cViewPr varScale="1">
        <p:scale>
          <a:sx n="99" d="100"/>
          <a:sy n="99" d="100"/>
        </p:scale>
        <p:origin x="10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23.06.22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23.06.22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Educational programs are not discussed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055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23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Milestones</a:t>
            </a:r>
          </a:p>
          <a:p>
            <a:r>
              <a:rPr lang="en-US" dirty="0"/>
              <a:t>+ Deliverables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453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806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332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705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14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986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908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863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06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72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ways: direct hiring and getting a position with your own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94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PhD, postdoc, and technical positions. You can consider to redo a PhD.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77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 don’t believe in myself</a:t>
            </a:r>
          </a:p>
          <a:p>
            <a:r>
              <a:rPr lang="en-US" dirty="0"/>
              <a:t>2. Ideas are super-precious</a:t>
            </a:r>
          </a:p>
          <a:p>
            <a:r>
              <a:rPr lang="en-US" dirty="0"/>
              <a:t>3. Technical challenges</a:t>
            </a:r>
          </a:p>
          <a:p>
            <a:r>
              <a:rPr lang="en-US" dirty="0"/>
              <a:t>4. Management challenges</a:t>
            </a:r>
          </a:p>
          <a:p>
            <a:r>
              <a:rPr lang="en-US" dirty="0"/>
              <a:t>5. Just not interested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9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woman-supporting funding in 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09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364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 baseline="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6151-C5F7-40CC-B2A8-7FC98D99063B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B26C-1808-468E-8FBE-513025BA9253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1C-CDB1-4E0E-A893-8C652C19BE09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A447-B9A1-4B9A-AEA7-0D6F21CBCC5E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Prof. Dr. Maksym Yarema, Chemistry and Materials Design Group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B618-8680-48D3-87E1-EF1CD8396789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CCFF-3106-4F30-BBB8-F357E6D86C1C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de-DE" noProof="0"/>
              <a:t>Tabelle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DDEF-8769-4AA0-831F-A13AA4F68FF7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A862-6C07-4B82-AFCC-1BA8294BB85F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3988-0104-47E5-97E4-92F00237BD5C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6BC8E-A9E0-47F4-AA32-A5E45C274209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Prof. Dr. Maksym Yarema, Chemistry and Materials Design Group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35ACA56-D68B-4AAD-8898-0913356353D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Prof. Dr. Maksym Yarema, Chemistry and Materials Design Group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B523C668-5423-4B74-8717-F547CAAC3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t="33390" r="51755" b="43932"/>
          <a:stretch/>
        </p:blipFill>
        <p:spPr>
          <a:xfrm>
            <a:off x="2987378" y="4100461"/>
            <a:ext cx="2062959" cy="2320106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28CFA860-EE60-42A8-92A9-3C2A91623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34625" r="68337" b="44211"/>
          <a:stretch/>
        </p:blipFill>
        <p:spPr>
          <a:xfrm>
            <a:off x="6824283" y="4201949"/>
            <a:ext cx="2044872" cy="2165256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0466" y="269288"/>
            <a:ext cx="4134077" cy="126280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Maksym Yarema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and Materials Design Group Institute for Electronics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 Zurich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www.cmd.ethz.ch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yaremam@ethz.ch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08" y="252960"/>
            <a:ext cx="2279904" cy="4876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059588E-D606-4D86-A1D9-A7B321952B14}"/>
              </a:ext>
            </a:extLst>
          </p:cNvPr>
          <p:cNvSpPr txBox="1">
            <a:spLocks/>
          </p:cNvSpPr>
          <p:nvPr/>
        </p:nvSpPr>
        <p:spPr>
          <a:xfrm>
            <a:off x="73482" y="2424652"/>
            <a:ext cx="12045042" cy="1451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Swiss Science Landscape:</a:t>
            </a:r>
          </a:p>
          <a:p>
            <a:pPr algn="ctr">
              <a:spcAft>
                <a:spcPts val="1200"/>
              </a:spcAft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First Orientation and Useful Tips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E362128-A293-42FE-901D-2E3337A73AFD}"/>
              </a:ext>
            </a:extLst>
          </p:cNvPr>
          <p:cNvSpPr txBox="1">
            <a:spLocks/>
          </p:cNvSpPr>
          <p:nvPr/>
        </p:nvSpPr>
        <p:spPr>
          <a:xfrm>
            <a:off x="3085755" y="6346493"/>
            <a:ext cx="1938217" cy="405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 apply?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AABCBFCA-59E6-4A08-9251-8553DF048435}"/>
              </a:ext>
            </a:extLst>
          </p:cNvPr>
          <p:cNvSpPr txBox="1">
            <a:spLocks/>
          </p:cNvSpPr>
          <p:nvPr/>
        </p:nvSpPr>
        <p:spPr>
          <a:xfrm>
            <a:off x="6913616" y="6346493"/>
            <a:ext cx="1938217" cy="405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816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486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offer?</a:t>
            </a:r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78F7EB2-48AF-41A7-9307-B866405404D3}"/>
              </a:ext>
            </a:extLst>
          </p:cNvPr>
          <p:cNvSpPr txBox="1"/>
          <p:nvPr/>
        </p:nvSpPr>
        <p:spPr>
          <a:xfrm>
            <a:off x="848799" y="1541635"/>
            <a:ext cx="10494399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Eligibility criteria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Submission deadline(s)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Is it a good fit (scope, format, what’s funded)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Self-evaluation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Partners on board?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Specify administration routine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Make feasible writing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C21E5-B3D0-4980-9865-4A2F55D8A12D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Checklist </a:t>
            </a:r>
            <a:r>
              <a:rPr lang="en-US" sz="2100" u="sng" dirty="0">
                <a:solidFill>
                  <a:srgbClr val="C00000"/>
                </a:solidFill>
              </a:rPr>
              <a:t>before</a:t>
            </a:r>
            <a:r>
              <a:rPr lang="en-US" sz="2100" dirty="0">
                <a:solidFill>
                  <a:srgbClr val="C00000"/>
                </a:solidFill>
              </a:rPr>
              <a:t> you start writing</a:t>
            </a:r>
            <a:endParaRPr lang="en-GB" sz="2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1DA50E-FFB0-40D8-B616-C38251BF14A7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Start from idea / concept</a:t>
            </a:r>
            <a:endParaRPr lang="en-GB" sz="21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D045-BED6-4F1A-A944-3EEEF9AEAF6F}"/>
              </a:ext>
            </a:extLst>
          </p:cNvPr>
          <p:cNvSpPr txBox="1"/>
          <p:nvPr/>
        </p:nvSpPr>
        <p:spPr>
          <a:xfrm>
            <a:off x="848800" y="1541635"/>
            <a:ext cx="3717269" cy="246221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Give it a depth </a:t>
            </a:r>
            <a:br>
              <a:rPr lang="en-US" dirty="0"/>
            </a:br>
            <a:r>
              <a:rPr lang="en-US" dirty="0"/>
              <a:t>(splitting into doable tasks)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Give it a structure </a:t>
            </a:r>
            <a:br>
              <a:rPr lang="en-US" dirty="0"/>
            </a:br>
            <a:r>
              <a:rPr lang="en-US" dirty="0"/>
              <a:t>(add timeline)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Give it a perspective </a:t>
            </a:r>
            <a:br>
              <a:rPr lang="en-US" dirty="0"/>
            </a:br>
            <a:r>
              <a:rPr lang="en-US" dirty="0"/>
              <a:t>(Why relevant? Why timely?)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616FFE20-6E94-4C3C-9CD6-D0F9CBD7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76" y="1086912"/>
            <a:ext cx="7199376" cy="29169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241846-C9AB-47BB-85F6-9A69E8ABC898}"/>
              </a:ext>
            </a:extLst>
          </p:cNvPr>
          <p:cNvSpPr/>
          <p:nvPr/>
        </p:nvSpPr>
        <p:spPr>
          <a:xfrm>
            <a:off x="4484653" y="1242337"/>
            <a:ext cx="916452" cy="61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32C036-B2F7-4E6D-9EB2-1388DC528291}"/>
              </a:ext>
            </a:extLst>
          </p:cNvPr>
          <p:cNvSpPr/>
          <p:nvPr/>
        </p:nvSpPr>
        <p:spPr>
          <a:xfrm>
            <a:off x="10169240" y="1233524"/>
            <a:ext cx="1593458" cy="61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0A8941-E9BB-4FF7-BA11-9C5311C8A57C}"/>
              </a:ext>
            </a:extLst>
          </p:cNvPr>
          <p:cNvSpPr/>
          <p:nvPr/>
        </p:nvSpPr>
        <p:spPr>
          <a:xfrm>
            <a:off x="6325712" y="1980871"/>
            <a:ext cx="4592224" cy="187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9DC2FE-91AB-4C92-9751-4EC4E32FCC92}"/>
              </a:ext>
            </a:extLst>
          </p:cNvPr>
          <p:cNvSpPr/>
          <p:nvPr/>
        </p:nvSpPr>
        <p:spPr>
          <a:xfrm>
            <a:off x="5358385" y="2003421"/>
            <a:ext cx="1022192" cy="217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1DA50E-FFB0-40D8-B616-C38251BF14A7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Example of Gantt chart</a:t>
            </a:r>
            <a:endParaRPr lang="en-GB" sz="2100" dirty="0">
              <a:solidFill>
                <a:srgbClr val="C00000"/>
              </a:solidFill>
            </a:endParaRP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6F7254F-0360-4F20-8EF3-E297C9CE3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" y="1645873"/>
            <a:ext cx="10483961" cy="45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6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A0045B7-FB39-44B4-B873-8707FB819688}"/>
              </a:ext>
            </a:extLst>
          </p:cNvPr>
          <p:cNvSpPr txBox="1"/>
          <p:nvPr/>
        </p:nvSpPr>
        <p:spPr>
          <a:xfrm>
            <a:off x="851887" y="849912"/>
            <a:ext cx="5027545" cy="490134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C00000"/>
                </a:solidFill>
              </a:rPr>
              <a:t>Admin part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CV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 letter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Career plan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Justification of host Institute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Printouts of best publications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Reference letters</a:t>
            </a:r>
          </a:p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C00000"/>
                </a:solidFill>
              </a:rPr>
              <a:t>Research part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Executive summary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State-of-the-art research in the field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Methodology of your proposal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previous results and preliminary results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Impact and broader vision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BB2D215-5968-430F-9A85-BB7F26E5CE62}"/>
              </a:ext>
            </a:extLst>
          </p:cNvPr>
          <p:cNvSpPr/>
          <p:nvPr/>
        </p:nvSpPr>
        <p:spPr>
          <a:xfrm>
            <a:off x="5008610" y="954850"/>
            <a:ext cx="360040" cy="2718792"/>
          </a:xfrm>
          <a:prstGeom prst="rightBrace">
            <a:avLst>
              <a:gd name="adj1" fmla="val 87299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10B2AC-7FB1-4139-9E04-0F2C5C9C35F6}"/>
              </a:ext>
            </a:extLst>
          </p:cNvPr>
          <p:cNvSpPr/>
          <p:nvPr/>
        </p:nvSpPr>
        <p:spPr>
          <a:xfrm>
            <a:off x="5915979" y="3954376"/>
            <a:ext cx="360040" cy="1882457"/>
          </a:xfrm>
          <a:prstGeom prst="rightBrace">
            <a:avLst>
              <a:gd name="adj1" fmla="val 87299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91D1C20-70C7-40BB-B8F1-8CCF70E79DBB}"/>
              </a:ext>
            </a:extLst>
          </p:cNvPr>
          <p:cNvSpPr txBox="1"/>
          <p:nvPr/>
        </p:nvSpPr>
        <p:spPr>
          <a:xfrm>
            <a:off x="5550568" y="2129580"/>
            <a:ext cx="202113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dirty="0"/>
              <a:t>10-40 pages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8ADE3CA-02AC-4C80-B377-E2BA8DAE030F}"/>
              </a:ext>
            </a:extLst>
          </p:cNvPr>
          <p:cNvSpPr txBox="1"/>
          <p:nvPr/>
        </p:nvSpPr>
        <p:spPr>
          <a:xfrm>
            <a:off x="6561134" y="4710938"/>
            <a:ext cx="202113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dirty="0"/>
              <a:t>5-20 pages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45F99B3-BFB4-40E2-8D99-013B2FA11B1C}"/>
              </a:ext>
            </a:extLst>
          </p:cNvPr>
          <p:cNvSpPr/>
          <p:nvPr/>
        </p:nvSpPr>
        <p:spPr>
          <a:xfrm>
            <a:off x="8091779" y="954849"/>
            <a:ext cx="360040" cy="4881983"/>
          </a:xfrm>
          <a:prstGeom prst="rightBrace">
            <a:avLst>
              <a:gd name="adj1" fmla="val 87299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E15D546-7DA5-404E-84F4-4DB26E909681}"/>
              </a:ext>
            </a:extLst>
          </p:cNvPr>
          <p:cNvSpPr txBox="1"/>
          <p:nvPr/>
        </p:nvSpPr>
        <p:spPr>
          <a:xfrm>
            <a:off x="8689790" y="3208273"/>
            <a:ext cx="2447795" cy="13157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C00000"/>
                </a:solidFill>
              </a:rPr>
              <a:t>Evaluation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 novel?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 ambitious?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How feasible?</a:t>
            </a:r>
          </a:p>
        </p:txBody>
      </p:sp>
    </p:spTree>
    <p:extLst>
      <p:ext uri="{BB962C8B-B14F-4D97-AF65-F5344CB8AC3E}">
        <p14:creationId xmlns:p14="http://schemas.microsoft.com/office/powerpoint/2010/main" val="35153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43C41BD-8468-420C-8D53-F2F882F76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24615" r="69289" b="18059"/>
          <a:stretch/>
        </p:blipFill>
        <p:spPr>
          <a:xfrm>
            <a:off x="5005136" y="1319104"/>
            <a:ext cx="6429227" cy="4387945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E1EDDD-8F0D-4334-B882-E7B1F314F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t="22367" r="55161" b="11486"/>
          <a:stretch/>
        </p:blipFill>
        <p:spPr>
          <a:xfrm>
            <a:off x="5005136" y="1279282"/>
            <a:ext cx="6429228" cy="5063016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Marie-Curie Postdoctoral Fellowship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379B47-18D5-4258-946E-0F6A5C0E601F}"/>
              </a:ext>
            </a:extLst>
          </p:cNvPr>
          <p:cNvSpPr/>
          <p:nvPr/>
        </p:nvSpPr>
        <p:spPr>
          <a:xfrm>
            <a:off x="731837" y="651228"/>
            <a:ext cx="54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de-D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https://ec.europa.eu/research/mariecurieactions/actions/postdoctoral-fellowships</a:t>
            </a:r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80D62B-1E5D-49C6-9549-D67D7AA86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34400" r="82440" b="36412"/>
          <a:stretch/>
        </p:blipFill>
        <p:spPr>
          <a:xfrm>
            <a:off x="1187021" y="3653297"/>
            <a:ext cx="3102103" cy="2234155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495F76-7BFF-4718-B4A4-788466CF2F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27322" r="68837" b="46849"/>
          <a:stretch/>
        </p:blipFill>
        <p:spPr>
          <a:xfrm>
            <a:off x="1179672" y="1319104"/>
            <a:ext cx="3118173" cy="19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3B7FBFA-F3DE-408A-8805-DB8D5791FF74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Tips and tricks: Text</a:t>
            </a:r>
            <a:endParaRPr lang="en-GB" sz="21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F7B6-493D-4748-B9C8-4388756EFC6F}"/>
              </a:ext>
            </a:extLst>
          </p:cNvPr>
          <p:cNvSpPr txBox="1"/>
          <p:nvPr/>
        </p:nvSpPr>
        <p:spPr>
          <a:xfrm>
            <a:off x="848799" y="1541635"/>
            <a:ext cx="10494399" cy="226215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clear structure, use headings/bullet points/tables/figures, use suggested template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sure that every point in the evaluation is addressed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technical text: each paragraph should bear a meaning (almost like a title)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Fight with text redundancy (mind a text limit)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Short sentences (think about your reader)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your proposal sound like must-do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Final-formatting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AC230F-0E7B-4840-B1C2-01C680243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17491" r="63269" b="59225"/>
          <a:stretch/>
        </p:blipFill>
        <p:spPr>
          <a:xfrm>
            <a:off x="3156814" y="3692162"/>
            <a:ext cx="8035635" cy="2356946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21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3B7FBFA-F3DE-408A-8805-DB8D5791FF74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Tips and tricks: Methodology</a:t>
            </a:r>
            <a:endParaRPr lang="en-GB" sz="21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7F7B6-493D-4748-B9C8-4388756EFC6F}"/>
              </a:ext>
            </a:extLst>
          </p:cNvPr>
          <p:cNvSpPr txBox="1"/>
          <p:nvPr/>
        </p:nvSpPr>
        <p:spPr>
          <a:xfrm>
            <a:off x="848799" y="1541635"/>
            <a:ext cx="10494399" cy="19466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As detailed as possible (given the text limit)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No secrets!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Be confident, even a little overconfident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Merge in your previous data / preliminary data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Be open about risky part, but make plan B which would sound like an equally good opportunity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Good Gantt chart, clear deadlines for milestones and deliverables</a:t>
            </a: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04A88D-B757-4376-A2CB-3AF2B357D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35590" r="63250" b="44258"/>
          <a:stretch/>
        </p:blipFill>
        <p:spPr>
          <a:xfrm>
            <a:off x="3376403" y="3895344"/>
            <a:ext cx="7339281" cy="1856232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01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Writing a good research proposal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3B7FBFA-F3DE-408A-8805-DB8D5791FF74}"/>
              </a:ext>
            </a:extLst>
          </p:cNvPr>
          <p:cNvSpPr txBox="1"/>
          <p:nvPr/>
        </p:nvSpPr>
        <p:spPr>
          <a:xfrm>
            <a:off x="851886" y="922297"/>
            <a:ext cx="10884589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100" dirty="0">
                <a:solidFill>
                  <a:srgbClr val="C00000"/>
                </a:solidFill>
              </a:rPr>
              <a:t>Tips and tricks: Figures</a:t>
            </a:r>
            <a:endParaRPr lang="en-GB" sz="2100" dirty="0">
              <a:solidFill>
                <a:srgbClr val="C00000"/>
              </a:solidFill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6FDC826-8DB1-4653-9BC6-0A16D81C4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/>
          <a:stretch/>
        </p:blipFill>
        <p:spPr>
          <a:xfrm>
            <a:off x="1759595" y="2234065"/>
            <a:ext cx="3151180" cy="26878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5C8C370-6BE6-4B22-B58A-A4449911BEF5}"/>
              </a:ext>
            </a:extLst>
          </p:cNvPr>
          <p:cNvGrpSpPr/>
          <p:nvPr/>
        </p:nvGrpSpPr>
        <p:grpSpPr>
          <a:xfrm>
            <a:off x="7104185" y="2312572"/>
            <a:ext cx="3098405" cy="2177132"/>
            <a:chOff x="7104185" y="2586892"/>
            <a:chExt cx="3098405" cy="2177132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C4006F9B-C6FC-475E-832D-4D500E6C3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37" b="11760"/>
            <a:stretch/>
          </p:blipFill>
          <p:spPr>
            <a:xfrm>
              <a:off x="7228622" y="2681357"/>
              <a:ext cx="2973968" cy="208266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9B3D34-3F1E-4153-A5D9-3908D868F89E}"/>
                </a:ext>
              </a:extLst>
            </p:cNvPr>
            <p:cNvSpPr/>
            <p:nvPr/>
          </p:nvSpPr>
          <p:spPr>
            <a:xfrm>
              <a:off x="7104185" y="2586892"/>
              <a:ext cx="406400" cy="328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E451E34-AF2E-42D6-8843-141433AA6184}"/>
                </a:ext>
              </a:extLst>
            </p:cNvPr>
            <p:cNvSpPr/>
            <p:nvPr/>
          </p:nvSpPr>
          <p:spPr>
            <a:xfrm>
              <a:off x="7104185" y="3681046"/>
              <a:ext cx="406400" cy="328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3DEB9F-29CC-4AF3-B1F2-87F0566C7185}"/>
              </a:ext>
            </a:extLst>
          </p:cNvPr>
          <p:cNvGrpSpPr/>
          <p:nvPr/>
        </p:nvGrpSpPr>
        <p:grpSpPr>
          <a:xfrm>
            <a:off x="7282888" y="2035482"/>
            <a:ext cx="223633" cy="199140"/>
            <a:chOff x="375385" y="3939604"/>
            <a:chExt cx="223633" cy="192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873134-C9CB-4D40-949D-22297D5B43FB}"/>
                </a:ext>
              </a:extLst>
            </p:cNvPr>
            <p:cNvCxnSpPr/>
            <p:nvPr/>
          </p:nvCxnSpPr>
          <p:spPr>
            <a:xfrm>
              <a:off x="375385" y="4021109"/>
              <a:ext cx="115503" cy="96252"/>
            </a:xfrm>
            <a:prstGeom prst="line">
              <a:avLst/>
            </a:prstGeom>
            <a:ln w="38100">
              <a:solidFill>
                <a:srgbClr val="1472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AB8C89-0F87-4102-87A6-FC79D169E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514" y="3939604"/>
              <a:ext cx="115504" cy="192505"/>
            </a:xfrm>
            <a:prstGeom prst="line">
              <a:avLst/>
            </a:prstGeom>
            <a:ln w="38100">
              <a:solidFill>
                <a:srgbClr val="1472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B2B75E-8F32-4DD6-861B-7E8E742FE342}"/>
              </a:ext>
            </a:extLst>
          </p:cNvPr>
          <p:cNvGrpSpPr/>
          <p:nvPr/>
        </p:nvGrpSpPr>
        <p:grpSpPr>
          <a:xfrm>
            <a:off x="1885173" y="2029952"/>
            <a:ext cx="117102" cy="199140"/>
            <a:chOff x="6393165" y="2029952"/>
            <a:chExt cx="117102" cy="19914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910103-0F06-4F08-A2C0-7A807929CEC1}"/>
                </a:ext>
              </a:extLst>
            </p:cNvPr>
            <p:cNvCxnSpPr/>
            <p:nvPr/>
          </p:nvCxnSpPr>
          <p:spPr>
            <a:xfrm>
              <a:off x="6394764" y="2068546"/>
              <a:ext cx="115503" cy="9956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2C1AD8-DBEE-4B09-AB2F-0DA25F5C89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3165" y="2029952"/>
              <a:ext cx="115504" cy="19914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752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Getting a grant is more feasible that you think!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A43BEC7-9E43-4DBC-B42A-627E88AB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29333" r="62115" b="18974"/>
          <a:stretch/>
        </p:blipFill>
        <p:spPr>
          <a:xfrm>
            <a:off x="634488" y="1238310"/>
            <a:ext cx="5212862" cy="4847383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BC95C9A-790B-4590-97D9-B7C62DD03EC8}"/>
              </a:ext>
            </a:extLst>
          </p:cNvPr>
          <p:cNvSpPr txBox="1"/>
          <p:nvPr/>
        </p:nvSpPr>
        <p:spPr>
          <a:xfrm>
            <a:off x="634488" y="914276"/>
            <a:ext cx="521286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dirty="0">
                <a:solidFill>
                  <a:srgbClr val="C00000"/>
                </a:solidFill>
              </a:rPr>
              <a:t>Enamine Ltd brings the first ERC grant to Ukraine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649F6C-988E-4329-920E-048E5DA8DB7A}"/>
              </a:ext>
            </a:extLst>
          </p:cNvPr>
          <p:cNvSpPr/>
          <p:nvPr/>
        </p:nvSpPr>
        <p:spPr>
          <a:xfrm>
            <a:off x="732661" y="6019048"/>
            <a:ext cx="4706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de-D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https://erc.europa.eu/projects-figures/project-database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3994F-0D2E-4B1E-92A7-629DA80803AB}"/>
              </a:ext>
            </a:extLst>
          </p:cNvPr>
          <p:cNvGrpSpPr/>
          <p:nvPr/>
        </p:nvGrpSpPr>
        <p:grpSpPr>
          <a:xfrm>
            <a:off x="6069155" y="816929"/>
            <a:ext cx="5703956" cy="5202119"/>
            <a:chOff x="6069155" y="816929"/>
            <a:chExt cx="5703956" cy="52021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418507-4325-4CF4-AC55-D8E16D508058}"/>
                </a:ext>
              </a:extLst>
            </p:cNvPr>
            <p:cNvSpPr/>
            <p:nvPr/>
          </p:nvSpPr>
          <p:spPr>
            <a:xfrm>
              <a:off x="6069155" y="816930"/>
              <a:ext cx="5703956" cy="52021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No alternative text description for this image">
              <a:extLst>
                <a:ext uri="{FF2B5EF4-FFF2-40B4-BE49-F238E27FC236}">
                  <a16:creationId xmlns:a16="http://schemas.microsoft.com/office/drawing/2014/main" id="{F7A68018-D5E5-45AA-A0D2-2C9DC047FD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7" r="44171"/>
            <a:stretch/>
          </p:blipFill>
          <p:spPr bwMode="auto">
            <a:xfrm>
              <a:off x="6069155" y="3366919"/>
              <a:ext cx="4268276" cy="265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No alternative text description for this image">
              <a:extLst>
                <a:ext uri="{FF2B5EF4-FFF2-40B4-BE49-F238E27FC236}">
                  <a16:creationId xmlns:a16="http://schemas.microsoft.com/office/drawing/2014/main" id="{A1ED31B8-EAB4-4CE0-AEC7-950A12D85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04" t="3440" r="3825" b="3806"/>
            <a:stretch/>
          </p:blipFill>
          <p:spPr bwMode="auto">
            <a:xfrm>
              <a:off x="8682777" y="816929"/>
              <a:ext cx="3090334" cy="3523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No alternative text description for this image">
              <a:extLst>
                <a:ext uri="{FF2B5EF4-FFF2-40B4-BE49-F238E27FC236}">
                  <a16:creationId xmlns:a16="http://schemas.microsoft.com/office/drawing/2014/main" id="{5D38D548-6CF0-433A-9465-1175A3A0C5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" t="2062" r="64939" b="73770"/>
            <a:stretch/>
          </p:blipFill>
          <p:spPr bwMode="auto">
            <a:xfrm>
              <a:off x="6069155" y="816929"/>
              <a:ext cx="2613621" cy="91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298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Swiss science landscape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851887" y="1559349"/>
            <a:ext cx="10494399" cy="123110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Research and education institutions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Funding organization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Two approaches to secure an academic position in Switzerland</a:t>
            </a:r>
          </a:p>
        </p:txBody>
      </p:sp>
    </p:spTree>
    <p:extLst>
      <p:ext uri="{BB962C8B-B14F-4D97-AF65-F5344CB8AC3E}">
        <p14:creationId xmlns:p14="http://schemas.microsoft.com/office/powerpoint/2010/main" val="333141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E79378-D5C3-4BC3-ADCE-67F589A9C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88" y="473098"/>
            <a:ext cx="8292221" cy="6219166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Research and education institutions in Switzerland</a:t>
            </a:r>
          </a:p>
        </p:txBody>
      </p:sp>
    </p:spTree>
    <p:extLst>
      <p:ext uri="{BB962C8B-B14F-4D97-AF65-F5344CB8AC3E}">
        <p14:creationId xmlns:p14="http://schemas.microsoft.com/office/powerpoint/2010/main" val="285917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of funding organizations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99246B4-74F0-4BAF-B898-14CB499E91C6}"/>
              </a:ext>
            </a:extLst>
          </p:cNvPr>
          <p:cNvSpPr txBox="1"/>
          <p:nvPr/>
        </p:nvSpPr>
        <p:spPr>
          <a:xfrm>
            <a:off x="851887" y="1559349"/>
            <a:ext cx="10494399" cy="295465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Swiss National Science Foundation, SNSF (general calls, mobility, career tools)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Innosuisse</a:t>
            </a:r>
            <a:r>
              <a:rPr lang="en-US" dirty="0"/>
              <a:t>, Swiss Innovation Agency (industry-oriented projects, startups, </a:t>
            </a:r>
            <a:r>
              <a:rPr lang="en-US" dirty="0" err="1"/>
              <a:t>ptototypes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Government, other federal offices (e.g., Swiss Government Excellence Scholarships)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Internal University funds (e.g., ETH Zurich Postdocs, Master scholarships)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Big companies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EU funding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Foundations (</a:t>
            </a:r>
            <a:r>
              <a:rPr lang="en-US" dirty="0" err="1"/>
              <a:t>Gebert</a:t>
            </a:r>
            <a:r>
              <a:rPr lang="en-US" dirty="0"/>
              <a:t> Ruef, Esther, Swiss Re, Helmut </a:t>
            </a:r>
            <a:r>
              <a:rPr lang="en-US" dirty="0" err="1"/>
              <a:t>Horten</a:t>
            </a:r>
            <a:r>
              <a:rPr lang="en-US" dirty="0"/>
              <a:t>, KMPG, ...)</a:t>
            </a:r>
          </a:p>
        </p:txBody>
      </p:sp>
    </p:spTree>
    <p:extLst>
      <p:ext uri="{BB962C8B-B14F-4D97-AF65-F5344CB8AC3E}">
        <p14:creationId xmlns:p14="http://schemas.microsoft.com/office/powerpoint/2010/main" val="293258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B3ED38D8-604C-4366-96DB-CB3EB29C8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37" y="802621"/>
            <a:ext cx="7558723" cy="5784210"/>
          </a:xfrm>
          <a:prstGeom prst="rect">
            <a:avLst/>
          </a:prstGeom>
        </p:spPr>
      </p:pic>
      <p:pic>
        <p:nvPicPr>
          <p:cNvPr id="9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708A6102-1D3C-4265-A2D7-E66D1A88A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36" y="802621"/>
            <a:ext cx="7558723" cy="578421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of funds distribution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F6CEE28-EAAA-474D-B489-6C77EB88B1DA}"/>
              </a:ext>
            </a:extLst>
          </p:cNvPr>
          <p:cNvSpPr txBox="1"/>
          <p:nvPr/>
        </p:nvSpPr>
        <p:spPr>
          <a:xfrm>
            <a:off x="7005310" y="577796"/>
            <a:ext cx="2704113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1400" u="sng" dirty="0"/>
              <a:t>Competitive funding</a:t>
            </a:r>
          </a:p>
        </p:txBody>
      </p:sp>
    </p:spTree>
    <p:extLst>
      <p:ext uri="{BB962C8B-B14F-4D97-AF65-F5344CB8AC3E}">
        <p14:creationId xmlns:p14="http://schemas.microsoft.com/office/powerpoint/2010/main" val="8282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secure an academic position in Switzerland?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73194E2-9FE6-4A86-A12F-F8DA345614C3}"/>
              </a:ext>
            </a:extLst>
          </p:cNvPr>
          <p:cNvSpPr txBox="1"/>
          <p:nvPr/>
        </p:nvSpPr>
        <p:spPr>
          <a:xfrm>
            <a:off x="851887" y="1559349"/>
            <a:ext cx="10494399" cy="338554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/>
              <a:t>Direct hiring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Find an open position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Approach professors directly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Doctoral school at EPFL</a:t>
            </a:r>
          </a:p>
          <a:p>
            <a:pPr>
              <a:spcAft>
                <a:spcPts val="1200"/>
              </a:spcAft>
            </a:pPr>
            <a:r>
              <a:rPr lang="en-US" dirty="0"/>
              <a:t>(In all cases, you will need an application package, incl. cover letter, CV, etc.)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Write your own grant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You will need to find a host</a:t>
            </a:r>
          </a:p>
        </p:txBody>
      </p:sp>
    </p:spTree>
    <p:extLst>
      <p:ext uri="{BB962C8B-B14F-4D97-AF65-F5344CB8AC3E}">
        <p14:creationId xmlns:p14="http://schemas.microsoft.com/office/powerpoint/2010/main" val="350986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Direct hiring: traditional way to find a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BFF22-F95A-4332-BF1C-5C46BDB9F105}"/>
              </a:ext>
            </a:extLst>
          </p:cNvPr>
          <p:cNvSpPr txBox="1"/>
          <p:nvPr/>
        </p:nvSpPr>
        <p:spPr>
          <a:xfrm>
            <a:off x="851886" y="1159366"/>
            <a:ext cx="10884589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1. Look for open positions (at segregator sites like academics.com or directly at the home pages of universities and research groups)</a:t>
            </a:r>
          </a:p>
          <a:p>
            <a:pPr>
              <a:spcAft>
                <a:spcPts val="1200"/>
              </a:spcAft>
            </a:pPr>
            <a:r>
              <a:rPr lang="en-US" dirty="0"/>
              <a:t>2. Prepare an application package (most important is cover letter, then CV, then everything else like transcripts, certificates, references)</a:t>
            </a:r>
          </a:p>
          <a:p>
            <a:pPr>
              <a:spcAft>
                <a:spcPts val="1200"/>
              </a:spcAft>
            </a:pPr>
            <a:r>
              <a:rPr lang="en-US" dirty="0"/>
              <a:t>3. Be ready with the presentation about your past research and/or future interests.</a:t>
            </a:r>
          </a:p>
          <a:p>
            <a:pPr>
              <a:spcAft>
                <a:spcPts val="1200"/>
              </a:spcAft>
            </a:pPr>
            <a:r>
              <a:rPr lang="en-US" dirty="0"/>
              <a:t>4. At the interview: be honest and positive (no defensive mode). Prepare yourself to the most common interview questions.</a:t>
            </a:r>
            <a:endParaRPr lang="en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68CAF0-682D-4EF8-812E-EBBB27BA24A1}"/>
              </a:ext>
            </a:extLst>
          </p:cNvPr>
          <p:cNvSpPr txBox="1"/>
          <p:nvPr/>
        </p:nvSpPr>
        <p:spPr>
          <a:xfrm>
            <a:off x="2823856" y="4427377"/>
            <a:ext cx="6544286" cy="49244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spcAft>
                <a:spcPts val="300"/>
              </a:spcAft>
            </a:pPr>
            <a:r>
              <a:rPr lang="en-GB" sz="2600" b="1" dirty="0">
                <a:solidFill>
                  <a:srgbClr val="C00000"/>
                </a:solidFill>
              </a:rPr>
              <a:t>It is much more feasible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11035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Alternatively, why don’t you apply for a grant?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61A80-FC43-454B-A0CC-79F70DA0EDE1}"/>
              </a:ext>
            </a:extLst>
          </p:cNvPr>
          <p:cNvSpPr txBox="1"/>
          <p:nvPr/>
        </p:nvSpPr>
        <p:spPr>
          <a:xfrm>
            <a:off x="848799" y="902884"/>
            <a:ext cx="10992681" cy="541686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 won’t get it anyway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Ukrainian science is a “different” level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My topic is not trendy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 have no equipment (infrastructure) to work with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Someone will steal our ideas!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 don’t know where exactly to apply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 cannot find partners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embarrassing to ask for money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Our English is not sufficient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Interviews are terrifying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It doesn’t add any career opportunities (not worth it)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It takes too much time to write (waste of time)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a problem to come (administration of project is difficult)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like teaching more than research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have a second (side) job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have (had) already one (two, three) grant(s)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 am too old / too young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A704E-C99E-4ECD-8554-EB8B15DABEF4}"/>
              </a:ext>
            </a:extLst>
          </p:cNvPr>
          <p:cNvSpPr/>
          <p:nvPr/>
        </p:nvSpPr>
        <p:spPr>
          <a:xfrm>
            <a:off x="731837" y="897296"/>
            <a:ext cx="7394396" cy="12972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516CF-C1C4-4AFB-8180-830C9B370DAD}"/>
              </a:ext>
            </a:extLst>
          </p:cNvPr>
          <p:cNvSpPr/>
          <p:nvPr/>
        </p:nvSpPr>
        <p:spPr>
          <a:xfrm>
            <a:off x="731837" y="2194562"/>
            <a:ext cx="7394395" cy="2941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E6C0D-C670-435F-952A-00D21B054A3A}"/>
              </a:ext>
            </a:extLst>
          </p:cNvPr>
          <p:cNvSpPr/>
          <p:nvPr/>
        </p:nvSpPr>
        <p:spPr>
          <a:xfrm>
            <a:off x="731837" y="2494345"/>
            <a:ext cx="7394396" cy="15687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F0B220-8E42-430C-B80E-7615DD677462}"/>
              </a:ext>
            </a:extLst>
          </p:cNvPr>
          <p:cNvSpPr/>
          <p:nvPr/>
        </p:nvSpPr>
        <p:spPr>
          <a:xfrm>
            <a:off x="731837" y="4063117"/>
            <a:ext cx="7394396" cy="93825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E4082-622F-4AD2-A924-235BF0E15B0B}"/>
              </a:ext>
            </a:extLst>
          </p:cNvPr>
          <p:cNvSpPr/>
          <p:nvPr/>
        </p:nvSpPr>
        <p:spPr>
          <a:xfrm>
            <a:off x="731837" y="5001370"/>
            <a:ext cx="7394396" cy="13183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6CED2-8A44-4184-AB66-109ABD3F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Prof. Dr. Maksym Yarema, Chemistry and Materials Design Group</a:t>
            </a:r>
            <a:endParaRPr lang="de-CH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8A7152-5E06-409E-958B-9EA7D82F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6B7C-A6EA-4928-958B-C3B61E63DEB1}" type="datetime1">
              <a:rPr lang="de-CH" noProof="0" smtClean="0"/>
              <a:t>23.06.22</a:t>
            </a:fld>
            <a:endParaRPr lang="de-CH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FBACA-440F-4F76-AA55-D4C61561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CD79B13-3C6D-410C-8179-6B3490718B07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458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Types of grants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055A7B9-05AE-4A93-801E-A3367B8DDEE3}"/>
              </a:ext>
            </a:extLst>
          </p:cNvPr>
          <p:cNvSpPr txBox="1"/>
          <p:nvPr/>
        </p:nvSpPr>
        <p:spPr>
          <a:xfrm>
            <a:off x="851887" y="857863"/>
            <a:ext cx="10494399" cy="513217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C00000"/>
                </a:solidFill>
              </a:rPr>
              <a:t>Individual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Research projects (general call)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Programmes</a:t>
            </a:r>
            <a:r>
              <a:rPr lang="en-US" dirty="0"/>
              <a:t> (topical)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Mobility grants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Career tools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Outreach and event grants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Measurements and field work grants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Award grants, scholarships</a:t>
            </a:r>
          </a:p>
          <a:p>
            <a:pPr>
              <a:spcAft>
                <a:spcPts val="300"/>
              </a:spcAft>
            </a:pPr>
            <a:r>
              <a:rPr lang="en-GB" b="1" dirty="0">
                <a:solidFill>
                  <a:srgbClr val="C00000"/>
                </a:solidFill>
              </a:rPr>
              <a:t>Collaborative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International collaborations and bilateral </a:t>
            </a:r>
            <a:r>
              <a:rPr lang="en-US" dirty="0" err="1"/>
              <a:t>programmes</a:t>
            </a:r>
            <a:endParaRPr lang="en-US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Consortia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Industrial collaborations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Networks</a:t>
            </a:r>
            <a:endParaRPr lang="en-GB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C00000"/>
                </a:solidFill>
              </a:rPr>
              <a:t>Teaching grants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C00000"/>
                </a:solidFill>
              </a:rPr>
              <a:t>Infrastructure grants</a:t>
            </a:r>
          </a:p>
        </p:txBody>
      </p:sp>
    </p:spTree>
    <p:extLst>
      <p:ext uri="{BB962C8B-B14F-4D97-AF65-F5344CB8AC3E}">
        <p14:creationId xmlns:p14="http://schemas.microsoft.com/office/powerpoint/2010/main" val="2320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5500</TotalTime>
  <Words>1198</Words>
  <Application>Microsoft Macintosh PowerPoint</Application>
  <PresentationFormat>Widescreen</PresentationFormat>
  <Paragraphs>216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ETH Zürich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Schlegel  Anna (SL)</dc:creator>
  <cp:lastModifiedBy>Microsoft Office User</cp:lastModifiedBy>
  <cp:revision>357</cp:revision>
  <dcterms:created xsi:type="dcterms:W3CDTF">2020-08-07T11:32:42Z</dcterms:created>
  <dcterms:modified xsi:type="dcterms:W3CDTF">2022-06-23T21:33:00Z</dcterms:modified>
</cp:coreProperties>
</file>